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76" r:id="rId1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8" roundtripDataSignature="AMtx7miDCHBuYgPJhUJphjwSPo0eC0es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E66783-8FBB-4D82-935D-51F5010B91C9}">
  <a:tblStyle styleId="{36E66783-8FBB-4D82-935D-51F5010B91C9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customschemas.google.com/relationships/presentationmetadata" Target="metadata"/><Relationship Id="rId10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7026387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9" name="Google Shape;8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396042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11819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00169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1" name="Google Shape;17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>
                <a:solidFill>
                  <a:schemeClr val="dk1"/>
                </a:solidFill>
              </a:rPr>
              <a:t>韶珊-因為是自殺自傷危機，所以我放入這個內容，進行一下憂鬱情緒的衛教,但如果宣講時間不夠，可以跳過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563008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32529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0" name="Google Shape;250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63044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0" name="Google Shape;260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24913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48422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55904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701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4761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7" name="Google Shape;12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18760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4" name="Google Shape;13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2697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1866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948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幻灯片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3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3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9" name="Google Shape;19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内容与标题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2"/>
          <p:cNvSpPr txBox="1">
            <a:spLocks noGrp="1"/>
          </p:cNvSpPr>
          <p:nvPr>
            <p:ph type="body" idx="1"/>
          </p:nvPr>
        </p:nvSpPr>
        <p:spPr>
          <a:xfrm>
            <a:off x="3887391" y="987425"/>
            <a:ext cx="46290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4" name="Google Shape;64;p32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3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图片与标题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3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3"/>
          <p:cNvSpPr>
            <a:spLocks noGrp="1"/>
          </p:cNvSpPr>
          <p:nvPr>
            <p:ph type="pic" idx="2"/>
          </p:nvPr>
        </p:nvSpPr>
        <p:spPr>
          <a:xfrm>
            <a:off x="3887391" y="987425"/>
            <a:ext cx="46290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Google Shape;71;p33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2" name="Google Shape;72;p3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和竖排文字" type="vertTx">
  <p:cSld name="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4"/>
          <p:cNvSpPr txBox="1">
            <a:spLocks noGrp="1"/>
          </p:cNvSpPr>
          <p:nvPr>
            <p:ph type="body" idx="1"/>
          </p:nvPr>
        </p:nvSpPr>
        <p:spPr>
          <a:xfrm rot="5400000">
            <a:off x="2396400" y="57875"/>
            <a:ext cx="43512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3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竖排标题与文本" type="vertTitleAndTx">
  <p:cSld name="VERTICAL_TITLE_AND_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5"/>
          <p:cNvSpPr txBox="1">
            <a:spLocks noGrp="1"/>
          </p:cNvSpPr>
          <p:nvPr>
            <p:ph type="title"/>
          </p:nvPr>
        </p:nvSpPr>
        <p:spPr>
          <a:xfrm rot="5400000">
            <a:off x="4623600" y="2285275"/>
            <a:ext cx="58119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5"/>
          <p:cNvSpPr txBox="1">
            <a:spLocks noGrp="1"/>
          </p:cNvSpPr>
          <p:nvPr>
            <p:ph type="body" idx="1"/>
          </p:nvPr>
        </p:nvSpPr>
        <p:spPr>
          <a:xfrm rot="5400000">
            <a:off x="623025" y="370675"/>
            <a:ext cx="58119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3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5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3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和内容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2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两栏内容" type="twoObj">
  <p:cSld name="TWO_OBJECT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5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25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2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5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仅标题">
  <p:cSld name="1_仅标题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6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标题幻灯片">
  <p:cSld name="1_标题幻灯片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8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节标题" type="secHead">
  <p:cSld name="SECTION_HEADER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9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9"/>
          <p:cNvSpPr txBox="1">
            <a:spLocks noGrp="1"/>
          </p:cNvSpPr>
          <p:nvPr>
            <p:ph type="body" idx="1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2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较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0"/>
          <p:cNvSpPr txBox="1">
            <a:spLocks noGrp="1"/>
          </p:cNvSpPr>
          <p:nvPr>
            <p:ph type="title"/>
          </p:nvPr>
        </p:nvSpPr>
        <p:spPr>
          <a:xfrm>
            <a:off x="629841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0"/>
          <p:cNvSpPr txBox="1">
            <a:spLocks noGrp="1"/>
          </p:cNvSpPr>
          <p:nvPr>
            <p:ph type="body" idx="1"/>
          </p:nvPr>
        </p:nvSpPr>
        <p:spPr>
          <a:xfrm>
            <a:off x="629841" y="1681163"/>
            <a:ext cx="38682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30"/>
          <p:cNvSpPr txBox="1">
            <a:spLocks noGrp="1"/>
          </p:cNvSpPr>
          <p:nvPr>
            <p:ph type="body" idx="2"/>
          </p:nvPr>
        </p:nvSpPr>
        <p:spPr>
          <a:xfrm>
            <a:off x="629841" y="2505075"/>
            <a:ext cx="38682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0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4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30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4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3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仅标题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1" name="Google Shape;11;p2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22"/>
          <p:cNvSpPr/>
          <p:nvPr/>
        </p:nvSpPr>
        <p:spPr>
          <a:xfrm>
            <a:off x="326569" y="551544"/>
            <a:ext cx="8480100" cy="5775900"/>
          </a:xfrm>
          <a:prstGeom prst="roundRect">
            <a:avLst>
              <a:gd name="adj" fmla="val 9362"/>
            </a:avLst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2286000" y="1117599"/>
            <a:ext cx="6858000" cy="1378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zh-TW" sz="4000" b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珍愛生命守門人</a:t>
            </a:r>
            <a:endParaRPr sz="4000" b="1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92" name="Google Shape;92;p1"/>
          <p:cNvSpPr txBox="1">
            <a:spLocks noGrp="1"/>
          </p:cNvSpPr>
          <p:nvPr>
            <p:ph type="subTitle" idx="1"/>
          </p:nvPr>
        </p:nvSpPr>
        <p:spPr>
          <a:xfrm>
            <a:off x="1906775" y="4302925"/>
            <a:ext cx="6248400" cy="181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endParaRPr dirty="0"/>
          </a:p>
          <a:p>
            <a:pPr marL="0" lvl="0" indent="0" algn="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24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60"/>
              <a:buFont typeface="Arial"/>
              <a:buNone/>
            </a:pPr>
            <a:endParaRPr dirty="0">
              <a:solidFill>
                <a:srgbClr val="666666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7526775" y="6316500"/>
            <a:ext cx="1403100" cy="54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666666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8021864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/>
              <a:t> </a:t>
            </a:r>
            <a:r>
              <a:rPr lang="zh-TW" sz="2800" b="1"/>
              <a:t>1問：「主動關懷、積極傾聽</a:t>
            </a:r>
            <a:r>
              <a:rPr lang="zh-TW" sz="1400" b="1"/>
              <a:t>」 （引自全國自殺防治中心）</a:t>
            </a:r>
            <a:endParaRPr sz="1400" b="1"/>
          </a:p>
        </p:txBody>
      </p:sp>
      <p:sp>
        <p:nvSpPr>
          <p:cNvPr id="160" name="Google Shape;160;p1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BiauKai"/>
                <a:ea typeface="BiauKai"/>
                <a:cs typeface="BiauKai"/>
                <a:sym typeface="BiauKai"/>
              </a:rPr>
              <a:t>自殺行為是從「想法」到「行動」的漸進過程，自殺行為出現之前，個案會透露某一形式的線索或警訊，可能以口語或行為的方式表現。</a:t>
            </a:r>
            <a:endParaRPr sz="2000"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BiauKai"/>
                <a:ea typeface="BiauKai"/>
                <a:cs typeface="BiauKai"/>
                <a:sym typeface="BiauKai"/>
              </a:rPr>
              <a:t>感到懷疑他/她有自殺意念，需立即詢問，要有這可能是唯一一次介入幫助的機會的認知。</a:t>
            </a:r>
            <a:endParaRPr sz="2000"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BiauKai"/>
                <a:ea typeface="BiauKai"/>
                <a:cs typeface="BiauKai"/>
                <a:sym typeface="BiauKai"/>
              </a:rPr>
              <a:t>讓他/她放心自在的說，不要打斷他。</a:t>
            </a:r>
            <a:endParaRPr sz="2000"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 b="1">
              <a:solidFill>
                <a:srgbClr val="002060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 sz="2400" b="1">
                <a:solidFill>
                  <a:srgbClr val="002060"/>
                </a:solidFill>
                <a:latin typeface="BiauKai"/>
                <a:ea typeface="BiauKai"/>
                <a:cs typeface="BiauKai"/>
                <a:sym typeface="BiauKai"/>
              </a:rPr>
              <a:t>怎麼問？</a:t>
            </a:r>
            <a:endParaRPr sz="2400" b="1">
              <a:solidFill>
                <a:srgbClr val="002060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solidFill>
                  <a:srgbClr val="002060"/>
                </a:solidFill>
                <a:latin typeface="BiauKai"/>
                <a:ea typeface="BiauKai"/>
                <a:cs typeface="BiauKai"/>
                <a:sym typeface="BiauKai"/>
              </a:rPr>
              <a:t>間接問法：</a:t>
            </a:r>
            <a:r>
              <a:rPr lang="zh-TW" sz="2000">
                <a:latin typeface="BiauKai"/>
                <a:ea typeface="BiauKai"/>
                <a:cs typeface="BiauKai"/>
                <a:sym typeface="BiauKai"/>
              </a:rPr>
              <a:t>你是否曾經希望睡一覺並且不要再醒來？</a:t>
            </a:r>
            <a:endParaRPr sz="2000"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solidFill>
                  <a:srgbClr val="002060"/>
                </a:solidFill>
                <a:latin typeface="BiauKai"/>
                <a:ea typeface="BiauKai"/>
                <a:cs typeface="BiauKai"/>
                <a:sym typeface="BiauKai"/>
              </a:rPr>
              <a:t>直接問法：</a:t>
            </a:r>
            <a:r>
              <a:rPr lang="zh-TW" sz="2000">
                <a:latin typeface="BiauKai"/>
                <a:ea typeface="BiauKai"/>
                <a:cs typeface="BiauKai"/>
                <a:sym typeface="BiauKai"/>
              </a:rPr>
              <a:t>你會不會有想不開的念頭？</a:t>
            </a:r>
            <a:endParaRPr sz="2000"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161" name="Google Shape;161;p1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altLang="zh-TW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sz="2800">
                <a:latin typeface="Arial"/>
                <a:ea typeface="Arial"/>
                <a:cs typeface="Arial"/>
                <a:sym typeface="Arial"/>
              </a:rPr>
              <a:t> </a:t>
            </a:r>
            <a:r>
              <a:rPr lang="zh-TW" sz="2800" b="1">
                <a:latin typeface="Arial"/>
                <a:ea typeface="Arial"/>
                <a:cs typeface="Arial"/>
                <a:sym typeface="Arial"/>
              </a:rPr>
              <a:t>2應：「適當回應、支持陪伴」</a:t>
            </a:r>
            <a:r>
              <a:rPr lang="zh-TW" sz="2800" b="1"/>
              <a:t> </a:t>
            </a:r>
            <a:r>
              <a:rPr lang="zh-TW" sz="1400" b="1"/>
              <a:t>（引自全國自殺防治中心）</a:t>
            </a:r>
            <a:endParaRPr sz="1400"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1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380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平靜、開放、接納且不批判的態度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開放地討論失落、孤獨與無價值的感覺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積極專注傾聽</a:t>
            </a:r>
            <a:r>
              <a:rPr lang="zh-TW" sz="2000">
                <a:latin typeface="BiauKai"/>
                <a:ea typeface="BiauKai"/>
                <a:cs typeface="BiauKai"/>
                <a:sym typeface="BiauKai"/>
              </a:rPr>
              <a:t>他/她</a:t>
            </a:r>
            <a:r>
              <a:rPr lang="zh-TW" sz="2000"/>
              <a:t>遭遇的問題，嘗試了解他們的感受，提供情緒支持。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不要急著評斷</a:t>
            </a:r>
            <a:r>
              <a:rPr lang="zh-TW" sz="2000">
                <a:latin typeface="BiauKai"/>
                <a:ea typeface="BiauKai"/>
                <a:cs typeface="BiauKai"/>
                <a:sym typeface="BiauKai"/>
              </a:rPr>
              <a:t>他/她</a:t>
            </a:r>
            <a:r>
              <a:rPr lang="zh-TW" sz="2000"/>
              <a:t>的遭遇、處境或想法。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提供任何形式的「希望」，將焦點放在個人正面的力量。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少批評，多接納；多同理，少評價。</a:t>
            </a:r>
            <a:endParaRPr sz="2000"/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168" name="Google Shape;168;p1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altLang="zh-TW"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2"/>
          <p:cNvSpPr txBox="1"/>
          <p:nvPr/>
        </p:nvSpPr>
        <p:spPr>
          <a:xfrm>
            <a:off x="5960925" y="1723325"/>
            <a:ext cx="21762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zh-TW" sz="1400" b="0" i="0" u="none" strike="noStrike" cap="none">
                <a:solidFill>
                  <a:srgbClr val="666666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（台北市自殺防治中心）</a:t>
            </a:r>
            <a:endParaRPr sz="1400" b="0" i="0" u="none" strike="noStrike" cap="none">
              <a:solidFill>
                <a:srgbClr val="666666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74" name="Google Shape;174;p1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zh-TW"/>
              <a:t>12</a:t>
            </a:fld>
            <a:endParaRPr/>
          </a:p>
        </p:txBody>
      </p:sp>
      <p:graphicFrame>
        <p:nvGraphicFramePr>
          <p:cNvPr id="175" name="Google Shape;175;p12"/>
          <p:cNvGraphicFramePr/>
          <p:nvPr/>
        </p:nvGraphicFramePr>
        <p:xfrm>
          <a:off x="952500" y="2355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{36E66783-8FBB-4D82-935D-51F5010B91C9}</a:tableStyleId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9650">
                <a:tc>
                  <a:txBody>
                    <a:bodyPr/>
                    <a:lstStyle/>
                    <a:p>
                      <a:pPr marL="342900" marR="0" lvl="0" indent="-2921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00"/>
                        </a:buClr>
                        <a:buSzPts val="2400"/>
                        <a:buFont typeface="Microsoft JhengHei"/>
                        <a:buChar char="•"/>
                      </a:pPr>
                      <a:r>
                        <a:rPr lang="zh-TW" sz="2400" b="1" u="none" strike="noStrike" cap="none">
                          <a:solidFill>
                            <a:srgbClr val="CC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同理心的陪伴：傾聽、陪伴、接納情緒</a:t>
                      </a:r>
                      <a:endParaRPr sz="1400" u="none" strike="noStrike" cap="none">
                        <a:solidFill>
                          <a:srgbClr val="CC0000"/>
                        </a:solidFill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2921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D85C6"/>
                        </a:buClr>
                        <a:buSzPts val="2400"/>
                        <a:buFont typeface="Microsoft JhengHei"/>
                        <a:buChar char="•"/>
                      </a:pPr>
                      <a:r>
                        <a:rPr lang="zh-TW" sz="2400" b="1" u="none" strike="noStrike" cap="none">
                          <a:solidFill>
                            <a:srgbClr val="3D85C6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不適當的回應：批評、指責、否認感受</a:t>
                      </a:r>
                      <a:endParaRPr sz="1400" u="none" strike="noStrike" cap="none">
                        <a:solidFill>
                          <a:srgbClr val="3D85C6"/>
                        </a:solidFill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7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如：</a:t>
                      </a:r>
                      <a:b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</a:br>
                      <a: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日常生活的陪伴、傾聽，維持生活的穩定性。</a:t>
                      </a:r>
                      <a:b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</a:br>
                      <a: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每個人都會有難過的時候，沒關係讓我陪你，慢慢來，一切都會慢慢變好的。</a:t>
                      </a:r>
                      <a:endParaRPr sz="1400" u="none" strike="noStrike" cap="none">
                        <a:solidFill>
                          <a:srgbClr val="0C343D"/>
                        </a:solidFill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如：</a:t>
                      </a:r>
                      <a:b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</a:br>
                      <a: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你能力那麼強，為什麼要這樣想、幹麻這樣想？</a:t>
                      </a:r>
                      <a:endParaRPr sz="1800" u="none" strike="noStrike" cap="none">
                        <a:solidFill>
                          <a:srgbClr val="0C343D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你比別人都好，還不滿足？</a:t>
                      </a:r>
                      <a:endParaRPr sz="1800" u="none" strike="noStrike" cap="none">
                        <a:solidFill>
                          <a:srgbClr val="0C343D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一定是你抗壓性太低！</a:t>
                      </a:r>
                      <a:endParaRPr sz="1800" u="none" strike="noStrike" cap="none">
                        <a:solidFill>
                          <a:srgbClr val="0C343D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一定是你想太多</a:t>
                      </a:r>
                      <a:endParaRPr sz="1400" u="none" strike="noStrike" cap="none">
                        <a:solidFill>
                          <a:srgbClr val="0C343D"/>
                        </a:solidFill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6" name="Google Shape;176;p12"/>
          <p:cNvSpPr txBox="1"/>
          <p:nvPr/>
        </p:nvSpPr>
        <p:spPr>
          <a:xfrm>
            <a:off x="1050825" y="5535300"/>
            <a:ext cx="6816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34F5C"/>
              </a:buClr>
              <a:buSzPts val="2400"/>
              <a:buFont typeface="Microsoft JhengHei"/>
              <a:buChar char="•"/>
            </a:pPr>
            <a:r>
              <a:rPr lang="zh-TW" sz="2400" b="1" i="0" u="none" strike="noStrike" cap="none">
                <a:solidFill>
                  <a:srgbClr val="134F5C"/>
                </a:solidFill>
                <a:highlight>
                  <a:srgbClr val="EAD1DC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陪伴他/她尋求輔導老師或心理師等專業協助。</a:t>
            </a:r>
            <a:endParaRPr sz="1400" b="0" i="0" u="none" strike="noStrike" cap="none">
              <a:solidFill>
                <a:srgbClr val="000000"/>
              </a:solidFill>
              <a:highlight>
                <a:srgbClr val="EAD1DC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2"/>
          <p:cNvSpPr txBox="1">
            <a:spLocks noGrp="1"/>
          </p:cNvSpPr>
          <p:nvPr>
            <p:ph type="title"/>
          </p:nvPr>
        </p:nvSpPr>
        <p:spPr>
          <a:xfrm>
            <a:off x="571725" y="758950"/>
            <a:ext cx="7565400" cy="15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b="1">
                <a:solidFill>
                  <a:srgbClr val="1C4587"/>
                </a:solidFill>
                <a:highlight>
                  <a:srgbClr val="F3F3F3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如何陪伴自己與他人</a:t>
            </a:r>
            <a:endParaRPr b="1">
              <a:solidFill>
                <a:srgbClr val="1C4587"/>
              </a:solidFill>
              <a:highlight>
                <a:srgbClr val="F3F3F3"/>
              </a:highlight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3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sz="2800" b="1"/>
              <a:t>3轉介：「資源轉介，持續關懷</a:t>
            </a:r>
            <a:r>
              <a:rPr lang="zh-TW"/>
              <a:t>」</a:t>
            </a:r>
            <a:r>
              <a:rPr lang="zh-TW" b="1"/>
              <a:t> </a:t>
            </a:r>
            <a:r>
              <a:rPr lang="zh-TW" sz="1400" b="1"/>
              <a:t>（引自全國自殺防治中心）</a:t>
            </a:r>
            <a:endParaRPr sz="1400"/>
          </a:p>
        </p:txBody>
      </p:sp>
      <p:sp>
        <p:nvSpPr>
          <p:cNvPr id="183" name="Google Shape;183;p1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Arial"/>
                <a:ea typeface="Arial"/>
                <a:cs typeface="Arial"/>
                <a:sym typeface="Arial"/>
              </a:rPr>
              <a:t>當問題已經超過能處理的程度與範圍時，請主動積極轉介適當的資源，進行資源連結。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 b="1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 sz="2400" b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那些情況可嘗試尋求專業協助？</a:t>
            </a:r>
            <a:endParaRPr sz="2400" b="1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Arial"/>
                <a:ea typeface="Arial"/>
                <a:cs typeface="Arial"/>
                <a:sym typeface="Arial"/>
              </a:rPr>
              <a:t>心情持續低落，朋友陪伴也無法緩解。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Arial"/>
                <a:ea typeface="Arial"/>
                <a:cs typeface="Arial"/>
                <a:sym typeface="Arial"/>
              </a:rPr>
              <a:t>懷疑可能具有潛在的精神疾病者，例如：憂鬱或幻聽。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Arial"/>
                <a:ea typeface="Arial"/>
                <a:cs typeface="Arial"/>
                <a:sym typeface="Arial"/>
              </a:rPr>
              <a:t>有自殺或自傷的身心問題，例如：割腕、自殘、過度用藥等自傷/自殺行為。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Arial"/>
                <a:ea typeface="Arial"/>
                <a:cs typeface="Arial"/>
                <a:sym typeface="Arial"/>
              </a:rPr>
              <a:t>問題超乎協助者的能力。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Arial"/>
                <a:ea typeface="Arial"/>
                <a:cs typeface="Arial"/>
                <a:sym typeface="Arial"/>
              </a:rPr>
              <a:t>社會資源或支持不足夠。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altLang="zh-TW"/>
              <a:t>13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0"/>
          <p:cNvSpPr txBox="1">
            <a:spLocks noGrp="1"/>
          </p:cNvSpPr>
          <p:nvPr>
            <p:ph type="title"/>
          </p:nvPr>
        </p:nvSpPr>
        <p:spPr>
          <a:xfrm>
            <a:off x="1466400" y="1296025"/>
            <a:ext cx="57651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b="1">
                <a:solidFill>
                  <a:srgbClr val="A64D79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學習主動付出關心</a:t>
            </a:r>
            <a:endParaRPr b="1">
              <a:solidFill>
                <a:srgbClr val="A64D79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53" name="Google Shape;253;p20"/>
          <p:cNvSpPr txBox="1"/>
          <p:nvPr/>
        </p:nvSpPr>
        <p:spPr>
          <a:xfrm>
            <a:off x="1466400" y="3421491"/>
            <a:ext cx="3105600" cy="6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zh-TW" sz="3000" b="1" i="0" u="none" strike="noStrike" cap="none" dirty="0">
                <a:solidFill>
                  <a:srgbClr val="0B5394"/>
                </a:solidFill>
                <a:highlight>
                  <a:srgbClr val="FFF2CC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珍惜自己的生命</a:t>
            </a:r>
            <a:endParaRPr sz="3000" b="1" i="0" u="none" strike="noStrike" cap="none" dirty="0">
              <a:solidFill>
                <a:srgbClr val="0B5394"/>
              </a:solidFill>
              <a:highlight>
                <a:srgbClr val="FFF2CC"/>
              </a:highlight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55" name="Google Shape;255;p20"/>
          <p:cNvSpPr txBox="1"/>
          <p:nvPr/>
        </p:nvSpPr>
        <p:spPr>
          <a:xfrm>
            <a:off x="4671950" y="3103475"/>
            <a:ext cx="3105600" cy="76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zh-TW" sz="3000" b="1" i="0" u="none" strike="noStrike" cap="none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留意身邊家人及</a:t>
            </a:r>
            <a:br>
              <a:rPr lang="zh-TW" sz="3000" b="1" i="0" u="none" strike="noStrike" cap="none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</a:br>
            <a:r>
              <a:rPr lang="zh-TW" sz="3000" b="1" i="0" u="none" strike="noStrike" cap="none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朋友的心情</a:t>
            </a:r>
            <a:endParaRPr sz="3000" b="1" i="0" u="none" strike="noStrike" cap="none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57" name="Google Shape;257;p2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zh-TW"/>
              <a:t>14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1"/>
          <p:cNvSpPr txBox="1">
            <a:spLocks noGrp="1"/>
          </p:cNvSpPr>
          <p:nvPr>
            <p:ph type="body" idx="1"/>
          </p:nvPr>
        </p:nvSpPr>
        <p:spPr>
          <a:xfrm>
            <a:off x="894074" y="968700"/>
            <a:ext cx="7447669" cy="49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sz="24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陪伴自己，陪伴彼此</a:t>
            </a:r>
            <a:endParaRPr sz="24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sz="24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並記得</a:t>
            </a:r>
            <a:endParaRPr sz="24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sz="3000" b="1" dirty="0">
                <a:solidFill>
                  <a:srgbClr val="0B5394"/>
                </a:solidFill>
                <a:highlight>
                  <a:srgbClr val="C8E5E9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你不是一個人</a:t>
            </a:r>
            <a:endParaRPr sz="3000" b="1" dirty="0">
              <a:solidFill>
                <a:srgbClr val="0B5394"/>
              </a:solidFill>
              <a:highlight>
                <a:srgbClr val="C8E5E9"/>
              </a:highlight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sz="24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隨時都可以找朋友、輔導老師或導師，</a:t>
            </a:r>
            <a:endParaRPr sz="24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sz="24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如果你自己或身邊朋友，</a:t>
            </a:r>
            <a:endParaRPr lang="en-US" altLang="zh-TW" sz="24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sz="24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情緒持續低落與憂鬱一個月以上</a:t>
            </a:r>
            <a:endParaRPr sz="2400" b="1" dirty="0">
              <a:solidFill>
                <a:srgbClr val="A64D79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240"/>
              <a:buFont typeface="Noto Sans Symbols"/>
              <a:buNone/>
            </a:pPr>
            <a:r>
              <a:rPr lang="zh-TW" sz="2400" b="1" dirty="0">
                <a:solidFill>
                  <a:srgbClr val="E69138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請務必尋求心理專業協助！！</a:t>
            </a:r>
            <a:endParaRPr sz="2400" b="1" dirty="0">
              <a:solidFill>
                <a:srgbClr val="E69138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240"/>
              <a:buFont typeface="Noto Sans Symbols"/>
              <a:buNone/>
            </a:pPr>
            <a:endParaRPr sz="2400" b="1" dirty="0">
              <a:solidFill>
                <a:srgbClr val="E69138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240"/>
              <a:buFont typeface="Noto Sans Symbols"/>
              <a:buNone/>
            </a:pPr>
            <a:endParaRPr sz="2400" b="1" dirty="0">
              <a:solidFill>
                <a:srgbClr val="E69138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342900" lvl="0" indent="-20955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SzPts val="2100"/>
              <a:buNone/>
            </a:pPr>
            <a:endParaRPr sz="1800" dirty="0"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264" name="Google Shape;264;p2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zh-TW"/>
              <a:t>15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1054350" y="1303350"/>
            <a:ext cx="7035300" cy="6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b="1">
                <a:solidFill>
                  <a:srgbClr val="1C4587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當生命陷落時….</a:t>
            </a:r>
            <a:endParaRPr b="1">
              <a:solidFill>
                <a:srgbClr val="1C4587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99" name="Google Shape;99;p2"/>
          <p:cNvSpPr txBox="1">
            <a:spLocks noGrp="1"/>
          </p:cNvSpPr>
          <p:nvPr>
            <p:ph type="body" idx="1"/>
          </p:nvPr>
        </p:nvSpPr>
        <p:spPr>
          <a:xfrm>
            <a:off x="1102650" y="2158825"/>
            <a:ext cx="6938700" cy="36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20955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SzPts val="2100"/>
              <a:buNone/>
            </a:pPr>
            <a:r>
              <a:rPr lang="zh-TW">
                <a:solidFill>
                  <a:srgbClr val="0C0C0C"/>
                </a:solidFill>
                <a:latin typeface="BiauKai"/>
                <a:ea typeface="BiauKai"/>
                <a:cs typeface="BiauKai"/>
                <a:sym typeface="BiauKai"/>
              </a:rPr>
              <a:t>有時我們遭逢挫折，難免沮喪或感到無助無望。有時心煩焦躁，有時衝動難擋，或因憂鬱情緒，忽略生命中美好回憶，忘卻了生命的可貴。</a:t>
            </a:r>
            <a:endParaRPr>
              <a:solidFill>
                <a:srgbClr val="0C0C0C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lvl="0" indent="-20955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SzPts val="2100"/>
              <a:buNone/>
            </a:pPr>
            <a:endParaRPr/>
          </a:p>
        </p:txBody>
      </p:sp>
      <p:sp>
        <p:nvSpPr>
          <p:cNvPr id="100" name="Google Shape;100;p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zh-TW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>
            <a:spLocks noGrp="1"/>
          </p:cNvSpPr>
          <p:nvPr>
            <p:ph type="title"/>
          </p:nvPr>
        </p:nvSpPr>
        <p:spPr>
          <a:xfrm>
            <a:off x="628650" y="580571"/>
            <a:ext cx="7886700" cy="1110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b="1"/>
              <a:t>兒童青少年自殺問題</a:t>
            </a:r>
            <a:r>
              <a:rPr lang="zh-TW" sz="1600" b="1"/>
              <a:t>（引自全國自殺防治中心）</a:t>
            </a:r>
            <a:endParaRPr sz="1600" b="1">
              <a:solidFill>
                <a:srgbClr val="1C4587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06" name="Google Shape;106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/>
              <a:t>近年來青少年學生自殺事件頻傳，逐漸呈現低齡化現象，青少年自殺有不斷增加的趨勢。</a:t>
            </a:r>
            <a:endParaRPr/>
          </a:p>
        </p:txBody>
      </p:sp>
      <p:sp>
        <p:nvSpPr>
          <p:cNvPr id="107" name="Google Shape;107;p3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/>
              <a:t>根據衛生署公佈，除了老年人之外，青少年是最容易自殺的高危險群。</a:t>
            </a:r>
            <a:endParaRPr/>
          </a:p>
        </p:txBody>
      </p:sp>
      <p:sp>
        <p:nvSpPr>
          <p:cNvPr id="108" name="Google Shape;108;p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zh-TW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b="1"/>
              <a:t>青少年自殺的警訊（FACT） </a:t>
            </a:r>
            <a:br>
              <a:rPr lang="zh-TW" b="1"/>
            </a:br>
            <a:r>
              <a:rPr lang="zh-TW" sz="1400" b="1"/>
              <a:t>　　　　　　　　　　　（引自全國自殺防治中心）</a:t>
            </a:r>
            <a:endParaRPr sz="1400"/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idx="1"/>
          </p:nvPr>
        </p:nvSpPr>
        <p:spPr>
          <a:xfrm>
            <a:off x="628650" y="1814285"/>
            <a:ext cx="3886200" cy="4362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 b="1"/>
              <a:t>感覺（Feelings）</a:t>
            </a:r>
            <a:endParaRPr b="1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無望的—「事情不可能變好了」、「已經沒有什麼好做了」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無價值感—「沒有人在乎」、「沒有我別人會更好」。</a:t>
            </a:r>
            <a:endParaRPr sz="2000"/>
          </a:p>
        </p:txBody>
      </p:sp>
      <p:sp>
        <p:nvSpPr>
          <p:cNvPr id="115" name="Google Shape;115;p4"/>
          <p:cNvSpPr txBox="1">
            <a:spLocks noGrp="1"/>
          </p:cNvSpPr>
          <p:nvPr>
            <p:ph type="body" idx="2"/>
          </p:nvPr>
        </p:nvSpPr>
        <p:spPr>
          <a:xfrm>
            <a:off x="4629150" y="1770743"/>
            <a:ext cx="3886200" cy="440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 b="1"/>
              <a:t>行動或事件（Action or Events）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藥物或酒精濫用、 談論或撰寫有關死亡或毀滅的情節。</a:t>
            </a:r>
            <a:endParaRPr sz="2000"/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116" name="Google Shape;116;p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altLang="zh-TW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"/>
          <p:cNvSpPr txBox="1">
            <a:spLocks noGrp="1"/>
          </p:cNvSpPr>
          <p:nvPr>
            <p:ph type="title"/>
          </p:nvPr>
        </p:nvSpPr>
        <p:spPr>
          <a:xfrm>
            <a:off x="628650" y="798286"/>
            <a:ext cx="7886700" cy="892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b="1"/>
              <a:t>青少年自殺的警訊（FACT） </a:t>
            </a:r>
            <a:br>
              <a:rPr lang="zh-TW" b="1"/>
            </a:br>
            <a:r>
              <a:rPr lang="zh-TW" sz="1400" b="1"/>
              <a:t>　　　　　　　　　　　（引自全國自殺防治中心）</a:t>
            </a:r>
            <a:br>
              <a:rPr lang="zh-TW" sz="1400" b="1"/>
            </a:br>
            <a:endParaRPr sz="1400"/>
          </a:p>
        </p:txBody>
      </p:sp>
      <p:sp>
        <p:nvSpPr>
          <p:cNvPr id="122" name="Google Shape;122;p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 b="1"/>
              <a:t>改變（Change）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人格—更退縮、厭倦、冷漠、猶豫　不決，或更為喧鬧、多話、外向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行為—無法專心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睡眠—睡太多或失眠，有時候會很早醒來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飲食習慣—沒有胃口、體重減輕、或吃得過量、對於朋友、嗜好、個人清潔、喜歡的活動失去興趣、在經過一段時間的消沈、退縮後突然情況好轉。</a:t>
            </a:r>
            <a:endParaRPr/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123" name="Google Shape;123;p5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 b="1"/>
              <a:t>惡兆（Threats）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言語—如「流血流多久才會死？」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威脅—如「沒多久我就不會在這裡了」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計畫—安排事務、送走喜歡的東西、研究藥物、 獲取武器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自殺的企圖—服藥過量、割腕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1600">
                <a:solidFill>
                  <a:srgbClr val="FF0000"/>
                </a:solidFill>
              </a:rPr>
              <a:t>任何一次的自殺企圖都是自殺者求助的訊號，不應該將其誤解而忽略之。</a:t>
            </a:r>
            <a:endParaRPr sz="1600">
              <a:solidFill>
                <a:srgbClr val="FF0000"/>
              </a:solidFill>
            </a:endParaRPr>
          </a:p>
        </p:txBody>
      </p:sp>
      <p:sp>
        <p:nvSpPr>
          <p:cNvPr id="124" name="Google Shape;124;p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altLang="zh-TW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"/>
          <p:cNvSpPr txBox="1">
            <a:spLocks noGrp="1"/>
          </p:cNvSpPr>
          <p:nvPr>
            <p:ph type="title"/>
          </p:nvPr>
        </p:nvSpPr>
        <p:spPr>
          <a:xfrm>
            <a:off x="1365449" y="1202925"/>
            <a:ext cx="6385179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b="1">
                <a:solidFill>
                  <a:srgbClr val="1C4587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問問自己與身邊的朋友</a:t>
            </a:r>
            <a:endParaRPr b="1">
              <a:solidFill>
                <a:srgbClr val="1C4587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30" name="Google Shape;130;p6"/>
          <p:cNvSpPr txBox="1">
            <a:spLocks noGrp="1"/>
          </p:cNvSpPr>
          <p:nvPr>
            <p:ph type="body" idx="1"/>
          </p:nvPr>
        </p:nvSpPr>
        <p:spPr>
          <a:xfrm>
            <a:off x="1365450" y="2394925"/>
            <a:ext cx="7149900" cy="278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520"/>
              <a:buFont typeface="Noto Sans Symbols"/>
              <a:buNone/>
            </a:pPr>
            <a:r>
              <a:rPr lang="zh-TW" sz="3600">
                <a:solidFill>
                  <a:srgbClr val="134F5C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最近的心情怎麼了?</a:t>
            </a:r>
            <a:endParaRPr sz="3600">
              <a:solidFill>
                <a:srgbClr val="134F5C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520"/>
              <a:buFont typeface="Noto Sans Symbols"/>
              <a:buNone/>
            </a:pPr>
            <a:r>
              <a:rPr lang="zh-TW" sz="3600">
                <a:solidFill>
                  <a:srgbClr val="134F5C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身體或心理有什麼不同？</a:t>
            </a:r>
            <a:endParaRPr sz="3600">
              <a:solidFill>
                <a:srgbClr val="134F5C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520"/>
              <a:buFont typeface="Noto Sans Symbols"/>
              <a:buNone/>
            </a:pPr>
            <a:r>
              <a:rPr lang="zh-TW" sz="3600">
                <a:solidFill>
                  <a:srgbClr val="134F5C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有出現以上的警訊嗎？</a:t>
            </a:r>
            <a:endParaRPr sz="3600">
              <a:solidFill>
                <a:srgbClr val="134F5C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520"/>
              <a:buFont typeface="Noto Sans Symbols"/>
              <a:buNone/>
            </a:pPr>
            <a:endParaRPr sz="3600">
              <a:solidFill>
                <a:srgbClr val="134F5C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520"/>
              <a:buFont typeface="Noto Sans Symbols"/>
              <a:buNone/>
            </a:pPr>
            <a:endParaRPr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131" name="Google Shape;131;p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zh-TW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"/>
          <p:cNvSpPr txBox="1">
            <a:spLocks noGrp="1"/>
          </p:cNvSpPr>
          <p:nvPr>
            <p:ph type="body" idx="1"/>
          </p:nvPr>
        </p:nvSpPr>
        <p:spPr>
          <a:xfrm>
            <a:off x="697325" y="2658200"/>
            <a:ext cx="7886700" cy="331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4125"/>
              </a:buClr>
              <a:buSzPts val="2400"/>
              <a:buFont typeface="Microsoft JhengHei"/>
              <a:buChar char="•"/>
            </a:pPr>
            <a:r>
              <a:rPr lang="zh-TW" sz="2400" b="1">
                <a:solidFill>
                  <a:srgbClr val="CC4125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表情及情緒上：</a:t>
            </a:r>
            <a:endParaRPr sz="2400" b="1">
              <a:solidFill>
                <a:srgbClr val="CC4125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74295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rPr lang="zh-TW" sz="1800">
                <a:solidFill>
                  <a:srgbClr val="1C4587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焦慮、失神、愁苦、眉頭深鎖，憂鬱、低落、煩躁易怒的情緒</a:t>
            </a:r>
            <a:endParaRPr sz="1800">
              <a:solidFill>
                <a:srgbClr val="1C4587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74295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endParaRPr sz="1800">
              <a:solidFill>
                <a:srgbClr val="1C4587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B45F06"/>
              </a:buClr>
              <a:buSzPts val="2400"/>
              <a:buFont typeface="Microsoft JhengHei"/>
              <a:buChar char="•"/>
            </a:pPr>
            <a:r>
              <a:rPr lang="zh-TW" sz="2400" b="1">
                <a:solidFill>
                  <a:srgbClr val="B45F06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在言語及思想上：</a:t>
            </a:r>
            <a:endParaRPr sz="2400" b="1">
              <a:solidFill>
                <a:srgbClr val="B45F06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74295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rPr lang="zh-TW" sz="1800">
                <a:solidFill>
                  <a:srgbClr val="1C4587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負向思考、自殺意念、自殺計劃、無故與人道別、說道歉或交代事情</a:t>
            </a:r>
            <a:endParaRPr sz="2400">
              <a:solidFill>
                <a:srgbClr val="1C4587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74295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endParaRPr sz="1800">
              <a:solidFill>
                <a:srgbClr val="1C4587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BF9000"/>
              </a:buClr>
              <a:buSzPts val="2400"/>
              <a:buFont typeface="Microsoft JhengHei"/>
              <a:buChar char="•"/>
            </a:pPr>
            <a:r>
              <a:rPr lang="zh-TW" sz="2400" b="1">
                <a:solidFill>
                  <a:srgbClr val="BF9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在行為上：</a:t>
            </a:r>
            <a:endParaRPr sz="2400" b="1">
              <a:solidFill>
                <a:srgbClr val="BF9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74295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rPr lang="zh-TW" sz="1800">
                <a:solidFill>
                  <a:srgbClr val="1C4587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退縮或人際衝突、異常行為(寫遺書、事先分配財產、將心愛的東西分送他人、還債、買藥等)、物質濫用</a:t>
            </a:r>
            <a:endParaRPr>
              <a:solidFill>
                <a:srgbClr val="1C4587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37" name="Google Shape;137;p7"/>
          <p:cNvSpPr txBox="1">
            <a:spLocks noGrp="1"/>
          </p:cNvSpPr>
          <p:nvPr>
            <p:ph type="title"/>
          </p:nvPr>
        </p:nvSpPr>
        <p:spPr>
          <a:xfrm>
            <a:off x="577400" y="960000"/>
            <a:ext cx="7565400" cy="15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b="1">
                <a:solidFill>
                  <a:srgbClr val="1C4587"/>
                </a:solidFill>
                <a:highlight>
                  <a:srgbClr val="F3F3F3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如何關注自己與他人－</a:t>
            </a:r>
            <a:endParaRPr b="1">
              <a:solidFill>
                <a:srgbClr val="1C4587"/>
              </a:solidFill>
              <a:highlight>
                <a:srgbClr val="F3F3F3"/>
              </a:highlight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b="1">
                <a:solidFill>
                  <a:srgbClr val="1C4587"/>
                </a:solidFill>
                <a:highlight>
                  <a:srgbClr val="F3F3F3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憂鬱情緒辨識</a:t>
            </a:r>
            <a:endParaRPr b="1">
              <a:solidFill>
                <a:srgbClr val="1C4587"/>
              </a:solidFill>
              <a:highlight>
                <a:srgbClr val="F3F3F3"/>
              </a:highlight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38" name="Google Shape;138;p7"/>
          <p:cNvSpPr txBox="1"/>
          <p:nvPr/>
        </p:nvSpPr>
        <p:spPr>
          <a:xfrm>
            <a:off x="6072500" y="1955075"/>
            <a:ext cx="28083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zh-TW" sz="1400" b="0" i="0" u="none" strike="noStrike" cap="none">
                <a:solidFill>
                  <a:srgbClr val="666666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（台北市自殺防治中心）</a:t>
            </a:r>
            <a:endParaRPr sz="1400" b="0" i="0" u="none" strike="noStrike" cap="none">
              <a:solidFill>
                <a:srgbClr val="666666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zh-TW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8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>
                <a:latin typeface="BiauKai"/>
                <a:ea typeface="BiauKai"/>
                <a:cs typeface="BiauKai"/>
                <a:sym typeface="BiauKai"/>
              </a:rPr>
              <a:t>你我都是守門人</a:t>
            </a:r>
            <a:endParaRPr>
              <a:latin typeface="BiauKai"/>
              <a:ea typeface="BiauKai"/>
              <a:cs typeface="BiauKai"/>
              <a:sym typeface="BiauKai"/>
            </a:endParaRPr>
          </a:p>
        </p:txBody>
      </p:sp>
      <p:sp>
        <p:nvSpPr>
          <p:cNvPr id="145" name="Google Shape;145;p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>
                <a:latin typeface="BiauKai"/>
                <a:ea typeface="BiauKai"/>
                <a:cs typeface="BiauKai"/>
                <a:sym typeface="BiauKai"/>
              </a:rPr>
              <a:t>「自殺防治守門人」－「早期發現、早期干預、早期協助」的角色。守門人在看到求救訊息，並於對方需要之時給予鼓勵及資源協助，陪伴他度過想要尋求死亡的低潮期。</a:t>
            </a:r>
            <a:endParaRPr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>
                <a:latin typeface="BiauKai"/>
                <a:ea typeface="BiauKai"/>
                <a:cs typeface="BiauKai"/>
                <a:sym typeface="BiauKai"/>
              </a:rPr>
              <a:t>只要你願意，透過適當的學習，每個人都可以成為「自殺防治守門人」。</a:t>
            </a:r>
            <a:endParaRPr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b="1"/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146" name="Google Shape;146;p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altLang="zh-TW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/>
              <a:t>  </a:t>
            </a:r>
            <a:endParaRPr/>
          </a:p>
        </p:txBody>
      </p:sp>
      <p:pic>
        <p:nvPicPr>
          <p:cNvPr id="152" name="Google Shape;152;p9" descr="a6bba3a5913977b38917c9f3670f8cb7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7996" y="1774201"/>
            <a:ext cx="8034461" cy="4495969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9"/>
          <p:cNvSpPr txBox="1">
            <a:spLocks noGrp="1"/>
          </p:cNvSpPr>
          <p:nvPr>
            <p:ph type="title"/>
          </p:nvPr>
        </p:nvSpPr>
        <p:spPr>
          <a:xfrm>
            <a:off x="643164" y="595086"/>
            <a:ext cx="7886700" cy="1001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b="1"/>
              <a:t/>
            </a:r>
            <a:br>
              <a:rPr lang="zh-TW" b="1"/>
            </a:br>
            <a:r>
              <a:rPr lang="zh-TW" b="1"/>
              <a:t>1問2應3轉介　　　　　　　　　　　</a:t>
            </a:r>
            <a:r>
              <a:rPr lang="zh-TW" sz="1400" b="1"/>
              <a:t>（引自全國自殺防治中心）</a:t>
            </a:r>
            <a:br>
              <a:rPr lang="zh-TW" sz="1400" b="1"/>
            </a:br>
            <a:endParaRPr sz="1400"/>
          </a:p>
        </p:txBody>
      </p:sp>
      <p:sp>
        <p:nvSpPr>
          <p:cNvPr id="154" name="Google Shape;154;p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altLang="zh-TW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970</Words>
  <Application>Microsoft Office PowerPoint</Application>
  <PresentationFormat>如螢幕大小 (4:3)</PresentationFormat>
  <Paragraphs>105</Paragraphs>
  <Slides>15</Slides>
  <Notes>15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1" baseType="lpstr">
      <vt:lpstr>BiauKai</vt:lpstr>
      <vt:lpstr>Noto Sans Symbols</vt:lpstr>
      <vt:lpstr>Microsoft JhengHei</vt:lpstr>
      <vt:lpstr>DFKai-SB</vt:lpstr>
      <vt:lpstr>Arial</vt:lpstr>
      <vt:lpstr>Office 主题​​</vt:lpstr>
      <vt:lpstr>珍愛生命守門人</vt:lpstr>
      <vt:lpstr>當生命陷落時….</vt:lpstr>
      <vt:lpstr>兒童青少年自殺問題（引自全國自殺防治中心）</vt:lpstr>
      <vt:lpstr>青少年自殺的警訊（FACT）  　　　　　　　　　　　（引自全國自殺防治中心）</vt:lpstr>
      <vt:lpstr>青少年自殺的警訊（FACT）  　　　　　　　　　　　（引自全國自殺防治中心） </vt:lpstr>
      <vt:lpstr>問問自己與身邊的朋友</vt:lpstr>
      <vt:lpstr>如何關注自己與他人－ 憂鬱情緒辨識</vt:lpstr>
      <vt:lpstr>你我都是守門人</vt:lpstr>
      <vt:lpstr> 1問2應3轉介　　　　　　　　　　　（引自全國自殺防治中心） </vt:lpstr>
      <vt:lpstr> 1問：「主動關懷、積極傾聽」 （引自全國自殺防治中心）</vt:lpstr>
      <vt:lpstr> 2應：「適當回應、支持陪伴」 （引自全國自殺防治中心）</vt:lpstr>
      <vt:lpstr>如何陪伴自己與他人</vt:lpstr>
      <vt:lpstr>3轉介：「資源轉介，持續關懷」 （引自全國自殺防治中心）</vt:lpstr>
      <vt:lpstr>學習主動付出關心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珍愛生命守門人</dc:title>
  <dc:creator>康韶珊</dc:creator>
  <cp:lastModifiedBy>User</cp:lastModifiedBy>
  <cp:revision>2</cp:revision>
  <dcterms:modified xsi:type="dcterms:W3CDTF">2022-06-29T06:39:47Z</dcterms:modified>
</cp:coreProperties>
</file>